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6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71" autoAdjust="0"/>
  </p:normalViewPr>
  <p:slideViewPr>
    <p:cSldViewPr>
      <p:cViewPr varScale="1">
        <p:scale>
          <a:sx n="70" d="100"/>
          <a:sy n="70" d="100"/>
        </p:scale>
        <p:origin x="-51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B580F-EC5D-44A5-989D-915FD2AFB23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pt-PT"/>
        </a:p>
      </dgm:t>
    </dgm:pt>
    <dgm:pt modelId="{A8876193-587A-4379-86AF-AB61CB222667}">
      <dgm:prSet/>
      <dgm:spPr/>
      <dgm:t>
        <a:bodyPr/>
        <a:lstStyle/>
        <a:p>
          <a:pPr rtl="0"/>
          <a:r>
            <a:rPr lang="pt-PT" dirty="0" smtClean="0"/>
            <a:t>Paulo Carreira, Emanuel Pinto, Celso Ferreira</a:t>
          </a:r>
          <a:endParaRPr lang="pt-PT" dirty="0"/>
        </a:p>
      </dgm:t>
    </dgm:pt>
    <dgm:pt modelId="{339023AE-45F2-4A5E-8819-80B0F97ACC15}" type="parTrans" cxnId="{60D8288F-537A-45C2-A46B-7DE43D89ED75}">
      <dgm:prSet/>
      <dgm:spPr/>
      <dgm:t>
        <a:bodyPr/>
        <a:lstStyle/>
        <a:p>
          <a:endParaRPr lang="pt-PT"/>
        </a:p>
      </dgm:t>
    </dgm:pt>
    <dgm:pt modelId="{178E9DA9-E3A8-4ECB-BEE4-B3BE90F14461}" type="sibTrans" cxnId="{60D8288F-537A-45C2-A46B-7DE43D89ED75}">
      <dgm:prSet/>
      <dgm:spPr/>
      <dgm:t>
        <a:bodyPr/>
        <a:lstStyle/>
        <a:p>
          <a:endParaRPr lang="pt-PT"/>
        </a:p>
      </dgm:t>
    </dgm:pt>
    <dgm:pt modelId="{08638F1D-B7AA-417D-BFAA-3B3F9280D7C9}" type="pres">
      <dgm:prSet presAssocID="{FC8B580F-EC5D-44A5-989D-915FD2AFB23A}" presName="compositeShape" presStyleCnt="0">
        <dgm:presLayoutVars>
          <dgm:chMax val="7"/>
          <dgm:dir/>
          <dgm:resizeHandles val="exact"/>
        </dgm:presLayoutVars>
      </dgm:prSet>
      <dgm:spPr/>
      <dgm:t>
        <a:bodyPr/>
        <a:lstStyle/>
        <a:p>
          <a:endParaRPr lang="pt-PT"/>
        </a:p>
      </dgm:t>
    </dgm:pt>
    <dgm:pt modelId="{D7165800-10F8-4E1C-AAD8-1C1C0248251A}" type="pres">
      <dgm:prSet presAssocID="{A8876193-587A-4379-86AF-AB61CB222667}" presName="circ1TxSh" presStyleLbl="vennNode1" presStyleIdx="0" presStyleCnt="1" custScaleX="277176"/>
      <dgm:spPr/>
      <dgm:t>
        <a:bodyPr/>
        <a:lstStyle/>
        <a:p>
          <a:endParaRPr lang="pt-PT"/>
        </a:p>
      </dgm:t>
    </dgm:pt>
  </dgm:ptLst>
  <dgm:cxnLst>
    <dgm:cxn modelId="{6F71821B-622A-49FD-9FDA-FA671765A1A5}" type="presOf" srcId="{FC8B580F-EC5D-44A5-989D-915FD2AFB23A}" destId="{08638F1D-B7AA-417D-BFAA-3B3F9280D7C9}" srcOrd="0" destOrd="0" presId="urn:microsoft.com/office/officeart/2005/8/layout/venn1"/>
    <dgm:cxn modelId="{D867397B-60CE-40B3-AE1E-355E8E02D840}" type="presOf" srcId="{A8876193-587A-4379-86AF-AB61CB222667}" destId="{D7165800-10F8-4E1C-AAD8-1C1C0248251A}" srcOrd="0" destOrd="0" presId="urn:microsoft.com/office/officeart/2005/8/layout/venn1"/>
    <dgm:cxn modelId="{60D8288F-537A-45C2-A46B-7DE43D89ED75}" srcId="{FC8B580F-EC5D-44A5-989D-915FD2AFB23A}" destId="{A8876193-587A-4379-86AF-AB61CB222667}" srcOrd="0" destOrd="0" parTransId="{339023AE-45F2-4A5E-8819-80B0F97ACC15}" sibTransId="{178E9DA9-E3A8-4ECB-BEE4-B3BE90F14461}"/>
    <dgm:cxn modelId="{E19B2F81-2053-49AD-9FEA-C7CF2A10CEF7}" type="presParOf" srcId="{08638F1D-B7AA-417D-BFAA-3B3F9280D7C9}" destId="{D7165800-10F8-4E1C-AAD8-1C1C0248251A}" srcOrd="0" destOrd="0" presId="urn:microsoft.com/office/officeart/2005/8/layout/venn1"/>
  </dgm:cxnLst>
  <dgm:bg/>
  <dgm:whole/>
</dgm:dataModel>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6"/>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9"/>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9"/>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11"/>
          </p:nvPr>
        </p:nvSpPr>
        <p:spPr/>
        <p:txBody>
          <a:bodyPr/>
          <a:lstStyle/>
          <a:p>
            <a:endParaRPr lang="pt-PT"/>
          </a:p>
        </p:txBody>
      </p:sp>
      <p:sp>
        <p:nvSpPr>
          <p:cNvPr id="6" name="Marcador de Posição do Número do Diapositivo 5"/>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6"/>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8" name="Marcador de Posição do Rodapé 7"/>
          <p:cNvSpPr>
            <a:spLocks noGrp="1"/>
          </p:cNvSpPr>
          <p:nvPr>
            <p:ph type="ftr" sz="quarter" idx="11"/>
          </p:nvPr>
        </p:nvSpPr>
        <p:spPr/>
        <p:txBody>
          <a:bodyPr/>
          <a:lstStyle/>
          <a:p>
            <a:endParaRPr lang="pt-PT"/>
          </a:p>
        </p:txBody>
      </p:sp>
      <p:sp>
        <p:nvSpPr>
          <p:cNvPr id="9" name="Marcador de Posição do Número do Diapositivo 8"/>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2"/>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4" name="Marcador de Posição do Rodapé 3"/>
          <p:cNvSpPr>
            <a:spLocks noGrp="1"/>
          </p:cNvSpPr>
          <p:nvPr>
            <p:ph type="ftr" sz="quarter" idx="11"/>
          </p:nvPr>
        </p:nvSpPr>
        <p:spPr/>
        <p:txBody>
          <a:bodyPr/>
          <a:lstStyle/>
          <a:p>
            <a:endParaRPr lang="pt-PT"/>
          </a:p>
        </p:txBody>
      </p:sp>
      <p:sp>
        <p:nvSpPr>
          <p:cNvPr id="5" name="Marcador de Posição do Número do Diapositivo 4"/>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1"/>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3" name="Marcador de Posição do Rodapé 2"/>
          <p:cNvSpPr>
            <a:spLocks noGrp="1"/>
          </p:cNvSpPr>
          <p:nvPr>
            <p:ph type="ftr" sz="quarter" idx="11"/>
          </p:nvPr>
        </p:nvSpPr>
        <p:spPr/>
        <p:txBody>
          <a:bodyPr/>
          <a:lstStyle/>
          <a:p>
            <a:endParaRPr lang="pt-PT"/>
          </a:p>
        </p:txBody>
      </p:sp>
      <p:sp>
        <p:nvSpPr>
          <p:cNvPr id="4" name="Marcador de Posição do Número do Diapositivo 3"/>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1"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1"/>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PT"/>
          </a:p>
        </p:txBody>
      </p:sp>
      <p:sp>
        <p:nvSpPr>
          <p:cNvPr id="4" name="Marcador de Posição do Texto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4"/>
          <p:cNvSpPr>
            <a:spLocks noGrp="1"/>
          </p:cNvSpPr>
          <p:nvPr>
            <p:ph type="dt" sz="half" idx="10"/>
          </p:nvPr>
        </p:nvSpPr>
        <p:spPr/>
        <p:txBody>
          <a:bodyPr/>
          <a:lstStyle/>
          <a:p>
            <a:fld id="{A322DDEB-10A7-485C-8143-3846163A6961}" type="datetimeFigureOut">
              <a:rPr lang="pt-PT" smtClean="0"/>
              <a:pPr/>
              <a:t>04-11-2009</a:t>
            </a:fld>
            <a:endParaRPr lang="pt-PT"/>
          </a:p>
        </p:txBody>
      </p:sp>
      <p:sp>
        <p:nvSpPr>
          <p:cNvPr id="6" name="Marcador de Posição do Rodapé 5"/>
          <p:cNvSpPr>
            <a:spLocks noGrp="1"/>
          </p:cNvSpPr>
          <p:nvPr>
            <p:ph type="ftr" sz="quarter" idx="11"/>
          </p:nvPr>
        </p:nvSpPr>
        <p:spPr/>
        <p:txBody>
          <a:bodyPr/>
          <a:lstStyle/>
          <a:p>
            <a:endParaRPr lang="pt-PT"/>
          </a:p>
        </p:txBody>
      </p:sp>
      <p:sp>
        <p:nvSpPr>
          <p:cNvPr id="7" name="Marcador de Posição do Número do Diapositivo 6"/>
          <p:cNvSpPr>
            <a:spLocks noGrp="1"/>
          </p:cNvSpPr>
          <p:nvPr>
            <p:ph type="sldNum" sz="quarter" idx="12"/>
          </p:nvPr>
        </p:nvSpPr>
        <p:spPr/>
        <p:txBody>
          <a:bodyPr/>
          <a:lstStyle/>
          <a:p>
            <a:fld id="{F55BE8D9-B4C8-4B79-895B-BE5ACE587FFB}" type="slidenum">
              <a:rPr lang="pt-PT" smtClean="0"/>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Marcador de Posição do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PT" smtClean="0"/>
              <a:t>Clique para editar o estilo</a:t>
            </a:r>
            <a:endParaRPr lang="pt-PT"/>
          </a:p>
        </p:txBody>
      </p:sp>
      <p:sp>
        <p:nvSpPr>
          <p:cNvPr id="3" name="Marcador de Posição do Texto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22DDEB-10A7-485C-8143-3846163A6961}" type="datetimeFigureOut">
              <a:rPr lang="pt-PT" smtClean="0"/>
              <a:pPr/>
              <a:t>04-11-2009</a:t>
            </a:fld>
            <a:endParaRPr lang="pt-PT"/>
          </a:p>
        </p:txBody>
      </p:sp>
      <p:sp>
        <p:nvSpPr>
          <p:cNvPr id="5" name="Marcador de Posição do Rodapé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PT"/>
          </a:p>
        </p:txBody>
      </p:sp>
      <p:sp>
        <p:nvSpPr>
          <p:cNvPr id="6" name="Marcador de Posição do Número do Diapositivo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5BE8D9-B4C8-4B79-895B-BE5ACE587FFB}" type="slidenum">
              <a:rPr lang="pt-PT" smtClean="0"/>
              <a:pPr/>
              <a:t>‹nº›</a:t>
            </a:fld>
            <a:endParaRPr lang="pt-P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928670"/>
            <a:ext cx="7772400" cy="2671781"/>
          </a:xfrm>
        </p:spPr>
        <p:txBody>
          <a:bodyPr>
            <a:noAutofit/>
          </a:bodyPr>
          <a:lstStyle/>
          <a:p>
            <a:r>
              <a:rPr lang="pt-PT" sz="6000" b="1" dirty="0" smtClean="0">
                <a:solidFill>
                  <a:srgbClr val="860000"/>
                </a:solidFill>
              </a:rPr>
              <a:t>Sexismo</a:t>
            </a:r>
            <a:br>
              <a:rPr lang="pt-PT" sz="6000" b="1" dirty="0" smtClean="0">
                <a:solidFill>
                  <a:srgbClr val="860000"/>
                </a:solidFill>
              </a:rPr>
            </a:br>
            <a:r>
              <a:rPr lang="pt-PT" sz="6000" b="1" dirty="0" smtClean="0">
                <a:solidFill>
                  <a:srgbClr val="860000"/>
                </a:solidFill>
              </a:rPr>
              <a:t>&amp;</a:t>
            </a:r>
            <a:br>
              <a:rPr lang="pt-PT" sz="6000" b="1" dirty="0" smtClean="0">
                <a:solidFill>
                  <a:srgbClr val="860000"/>
                </a:solidFill>
              </a:rPr>
            </a:br>
            <a:r>
              <a:rPr lang="pt-PT" sz="6000" b="1" dirty="0" smtClean="0">
                <a:solidFill>
                  <a:srgbClr val="860000"/>
                </a:solidFill>
              </a:rPr>
              <a:t>Homofobia</a:t>
            </a:r>
            <a:endParaRPr lang="pt-PT" sz="6000" dirty="0">
              <a:solidFill>
                <a:srgbClr val="860000"/>
              </a:solidFill>
            </a:endParaRPr>
          </a:p>
        </p:txBody>
      </p:sp>
      <p:graphicFrame>
        <p:nvGraphicFramePr>
          <p:cNvPr id="4" name="Diagrama 3"/>
          <p:cNvGraphicFramePr/>
          <p:nvPr/>
        </p:nvGraphicFramePr>
        <p:xfrm>
          <a:off x="1371600" y="3886200"/>
          <a:ext cx="6400800" cy="1752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srcRect/>
          <a:stretch>
            <a:fillRect/>
          </a:stretch>
        </p:blipFill>
        <p:spPr bwMode="auto">
          <a:xfrm>
            <a:off x="285720" y="500042"/>
            <a:ext cx="8286808" cy="58579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srcRect/>
          <a:stretch>
            <a:fillRect/>
          </a:stretch>
        </p:blipFill>
        <p:spPr bwMode="auto">
          <a:xfrm>
            <a:off x="500034" y="500042"/>
            <a:ext cx="8143932" cy="59293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noAutofit/>
          </a:bodyPr>
          <a:lstStyle/>
          <a:p>
            <a:pPr algn="ctr"/>
            <a:r>
              <a:rPr lang="pt-PT" sz="4000" dirty="0">
                <a:solidFill>
                  <a:srgbClr val="860000"/>
                </a:solidFill>
              </a:rPr>
              <a:t>Sexismo</a:t>
            </a:r>
            <a:endParaRPr lang="pt-PT" sz="4000" dirty="0"/>
          </a:p>
        </p:txBody>
      </p:sp>
      <p:sp>
        <p:nvSpPr>
          <p:cNvPr id="6" name="Marcador de Posição do Texto 5"/>
          <p:cNvSpPr>
            <a:spLocks noGrp="1"/>
          </p:cNvSpPr>
          <p:nvPr>
            <p:ph type="body" sz="half" idx="2"/>
          </p:nvPr>
        </p:nvSpPr>
        <p:spPr>
          <a:xfrm>
            <a:off x="1792288" y="5214950"/>
            <a:ext cx="5486400" cy="1357322"/>
          </a:xfrm>
        </p:spPr>
        <p:txBody>
          <a:bodyPr>
            <a:normAutofit fontScale="77500" lnSpcReduction="20000"/>
          </a:bodyPr>
          <a:lstStyle/>
          <a:p>
            <a:r>
              <a:rPr lang="pt-PT" b="1" dirty="0" smtClean="0"/>
              <a:t>Sexismo</a:t>
            </a:r>
            <a:r>
              <a:rPr lang="pt-PT" dirty="0" smtClean="0"/>
              <a:t> é termo que se refere ao conjunto de acções e ideias que privilegiam entes de determinado género (ou, por extensão, que privilegiam determinada orientação sexual) em detrimento dos entes de outro género (ou orientação sexual). Embora seja constantemente usado como sinónimo de machismo é na verdade um hipersónico deste, já que é possível identificar diversas posturas e ideias sexistas (muitas delas bastante disseminadas) que privilegiam o género feminino em detrimento do género masculino ou que privilegiem homossexuais em detrimento de heterossexuais.</a:t>
            </a:r>
            <a:endParaRPr lang="pt-PT" dirty="0"/>
          </a:p>
        </p:txBody>
      </p:sp>
      <p:pic>
        <p:nvPicPr>
          <p:cNvPr id="3075" name="Picture 3"/>
          <p:cNvPicPr>
            <a:picLocks noGrp="1" noChangeAspect="1" noChangeArrowheads="1"/>
          </p:cNvPicPr>
          <p:nvPr>
            <p:ph type="pic" idx="1"/>
          </p:nvPr>
        </p:nvPicPr>
        <p:blipFill>
          <a:blip r:embed="rId2"/>
          <a:srcRect l="11345" r="11345"/>
          <a:stretch>
            <a:fillRect/>
          </a:stretch>
        </p:blipFill>
        <p:spPr bwMode="auto">
          <a:prstGeom prst="rect">
            <a:avLst/>
          </a:prstGeom>
          <a:noFill/>
          <a:ln w="9525">
            <a:noFill/>
            <a:miter lim="800000"/>
            <a:headEnd/>
            <a:tailEnd/>
          </a:ln>
          <a:effectLst/>
        </p:spPr>
      </p:pic>
    </p:spTree>
  </p:cSld>
  <p:clrMapOvr>
    <a:masterClrMapping/>
  </p:clrMapOvr>
  <p:transition>
    <p:spli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INDIA</a:t>
            </a:r>
            <a:endParaRPr lang="pt-PT" dirty="0"/>
          </a:p>
        </p:txBody>
      </p:sp>
      <p:sp>
        <p:nvSpPr>
          <p:cNvPr id="4" name="Marcador de Posição do Texto 3"/>
          <p:cNvSpPr>
            <a:spLocks noGrp="1"/>
          </p:cNvSpPr>
          <p:nvPr>
            <p:ph type="body" sz="half" idx="2"/>
          </p:nvPr>
        </p:nvSpPr>
        <p:spPr>
          <a:xfrm>
            <a:off x="1792288" y="5367338"/>
            <a:ext cx="5486400" cy="1133495"/>
          </a:xfrm>
        </p:spPr>
        <p:txBody>
          <a:bodyPr>
            <a:normAutofit fontScale="92500"/>
          </a:bodyPr>
          <a:lstStyle/>
          <a:p>
            <a:r>
              <a:rPr lang="pt-PT" dirty="0" smtClean="0"/>
              <a:t>Vagão de trem com acesso permitido apenas a mulheres e crianças, na Índia. Comuns em localidades onde a sexualidade feminina é intensamente reprimida (como Egipto, Índia e Península Arábica) e usados nestas sociedades como meio de "preservar" as mulheres do contacto físico com os homens, os vagões femininos.</a:t>
            </a:r>
            <a:endParaRPr lang="pt-PT" dirty="0"/>
          </a:p>
        </p:txBody>
      </p:sp>
      <p:pic>
        <p:nvPicPr>
          <p:cNvPr id="5122" name="Picture 2"/>
          <p:cNvPicPr>
            <a:picLocks noGrp="1" noChangeAspect="1" noChangeArrowheads="1"/>
          </p:cNvPicPr>
          <p:nvPr>
            <p:ph type="pic" idx="1"/>
          </p:nvPr>
        </p:nvPicPr>
        <p:blipFill>
          <a:blip r:embed="rId2"/>
          <a:srcRect/>
          <a:stretch>
            <a:fillRect/>
          </a:stretch>
        </p:blipFill>
        <p:spPr bwMode="auto">
          <a:prstGeom prst="rect">
            <a:avLst/>
          </a:prstGeom>
          <a:noFill/>
          <a:ln w="9525">
            <a:noFill/>
            <a:miter lim="800000"/>
            <a:headEnd/>
            <a:tailEnd/>
          </a:ln>
          <a:effectLst/>
        </p:spPr>
      </p:pic>
    </p:spTree>
  </p:cSld>
  <p:clrMapOvr>
    <a:masterClrMapping/>
  </p:clrMapOvr>
  <p:transition>
    <p:strips dir="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5400" dirty="0" smtClean="0">
                <a:ln>
                  <a:solidFill>
                    <a:srgbClr val="FFC000"/>
                  </a:solidFill>
                </a:ln>
                <a:solidFill>
                  <a:srgbClr val="FFFF00"/>
                </a:solidFill>
                <a:effectLst>
                  <a:glow rad="228600">
                    <a:schemeClr val="accent4">
                      <a:satMod val="175000"/>
                      <a:alpha val="40000"/>
                    </a:schemeClr>
                  </a:glow>
                </a:effectLst>
                <a:latin typeface="Algerian" pitchFamily="82" charset="0"/>
              </a:rPr>
              <a:t>Homofobia</a:t>
            </a:r>
            <a:r>
              <a:rPr lang="pt-PT" dirty="0" smtClean="0">
                <a:ln>
                  <a:solidFill>
                    <a:srgbClr val="FFC000"/>
                  </a:solidFill>
                </a:ln>
                <a:solidFill>
                  <a:srgbClr val="FFFF00"/>
                </a:solidFill>
                <a:effectLst>
                  <a:glow rad="228600">
                    <a:schemeClr val="accent4">
                      <a:satMod val="175000"/>
                      <a:alpha val="40000"/>
                    </a:schemeClr>
                  </a:glow>
                </a:effectLst>
              </a:rPr>
              <a:t> </a:t>
            </a:r>
            <a:endParaRPr lang="pt-PT" dirty="0"/>
          </a:p>
        </p:txBody>
      </p:sp>
      <p:sp>
        <p:nvSpPr>
          <p:cNvPr id="3" name="Marcador de Posição de Conteúdo 2"/>
          <p:cNvSpPr>
            <a:spLocks noGrp="1"/>
          </p:cNvSpPr>
          <p:nvPr>
            <p:ph idx="1"/>
          </p:nvPr>
        </p:nvSpPr>
        <p:spPr/>
        <p:style>
          <a:lnRef idx="0">
            <a:schemeClr val="accent3"/>
          </a:lnRef>
          <a:fillRef idx="3">
            <a:schemeClr val="accent3"/>
          </a:fillRef>
          <a:effectRef idx="3">
            <a:schemeClr val="accent3"/>
          </a:effectRef>
          <a:fontRef idx="minor">
            <a:schemeClr val="lt1"/>
          </a:fontRef>
        </p:style>
        <p:txBody>
          <a:bodyPr>
            <a:normAutofit fontScale="70000" lnSpcReduction="20000"/>
          </a:bodyPr>
          <a:lstStyle/>
          <a:p>
            <a:pPr>
              <a:buFont typeface="Wingdings" pitchFamily="2" charset="2"/>
              <a:buChar char="Ø"/>
            </a:pPr>
            <a:r>
              <a:rPr lang="pt-PT" dirty="0" smtClean="0">
                <a:solidFill>
                  <a:srgbClr val="FFC000"/>
                </a:solidFill>
                <a:effectLst>
                  <a:glow rad="139700">
                    <a:schemeClr val="accent2">
                      <a:satMod val="175000"/>
                      <a:alpha val="40000"/>
                    </a:schemeClr>
                  </a:glow>
                </a:effectLst>
              </a:rPr>
              <a:t>E um preconceito contra aqueles que gostam de pessoas do mesmo sexo.</a:t>
            </a:r>
          </a:p>
          <a:p>
            <a:pPr>
              <a:buFont typeface="Wingdings" pitchFamily="2" charset="2"/>
              <a:buChar char="Ø"/>
            </a:pPr>
            <a:r>
              <a:rPr lang="pt-PT" dirty="0" smtClean="0">
                <a:solidFill>
                  <a:srgbClr val="7030A0"/>
                </a:solidFill>
                <a:effectLst>
                  <a:glow rad="139700">
                    <a:schemeClr val="accent1">
                      <a:satMod val="175000"/>
                      <a:alpha val="40000"/>
                    </a:schemeClr>
                  </a:glow>
                </a:effectLst>
              </a:rPr>
              <a:t>E um contra pessoas que tem sentimentos, necessidades e esperança como  qualquer ser humano.</a:t>
            </a:r>
          </a:p>
          <a:p>
            <a:pPr>
              <a:buFont typeface="Wingdings" pitchFamily="2" charset="2"/>
              <a:buChar char="Ø"/>
            </a:pPr>
            <a:r>
              <a:rPr lang="pt-PT" dirty="0" smtClean="0">
                <a:solidFill>
                  <a:srgbClr val="00B0F0"/>
                </a:solidFill>
                <a:effectLst>
                  <a:glow rad="139700">
                    <a:schemeClr val="accent3">
                      <a:satMod val="175000"/>
                      <a:alpha val="40000"/>
                    </a:schemeClr>
                  </a:glow>
                </a:effectLst>
              </a:rPr>
              <a:t>Caracteriza o medo e o resultante desprezo pelos homossexuais que alguns indivíduos sentem. </a:t>
            </a:r>
          </a:p>
          <a:p>
            <a:pPr>
              <a:buFont typeface="Wingdings" pitchFamily="2" charset="2"/>
              <a:buChar char="Ø"/>
            </a:pPr>
            <a:r>
              <a:rPr lang="pt-PT" dirty="0" smtClean="0">
                <a:solidFill>
                  <a:srgbClr val="FFFF00"/>
                </a:solidFill>
                <a:effectLst>
                  <a:glow rad="228600">
                    <a:schemeClr val="accent5">
                      <a:satMod val="175000"/>
                      <a:alpha val="40000"/>
                    </a:schemeClr>
                  </a:glow>
                </a:effectLst>
              </a:rPr>
              <a:t>Para muitas pessoas é fruto do medo de elas próprias serem homossexuais ou de que os outros pensem que o são. O termo é usado para descrever uma repulsa face às relações afectivas e sexuais entre pessoas do mesmo sexo, um ódio generalizado aos homossexuais e todos os aspectos do preconceito heterossexista e da discriminação anti-homossexual.</a:t>
            </a:r>
          </a:p>
          <a:p>
            <a:endParaRPr lang="pt-PT" dirty="0"/>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0" y="0"/>
            <a:ext cx="9144000" cy="68579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Tema do Office">
  <a:themeElements>
    <a:clrScheme name="Tons de Cinzento">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undição">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irante">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TotalTime>
  <Words>263</Words>
  <Application>Microsoft Office PowerPoint</Application>
  <PresentationFormat>Apresentação no Ecrã (4:3)</PresentationFormat>
  <Paragraphs>11</Paragraphs>
  <Slides>7</Slides>
  <Notes>0</Notes>
  <HiddenSlides>0</HiddenSlides>
  <MMClips>0</MMClips>
  <ScaleCrop>false</ScaleCrop>
  <HeadingPairs>
    <vt:vector size="4" baseType="variant">
      <vt:variant>
        <vt:lpstr>Tema</vt:lpstr>
      </vt:variant>
      <vt:variant>
        <vt:i4>1</vt:i4>
      </vt:variant>
      <vt:variant>
        <vt:lpstr>Títulos dos diapositivos</vt:lpstr>
      </vt:variant>
      <vt:variant>
        <vt:i4>7</vt:i4>
      </vt:variant>
    </vt:vector>
  </HeadingPairs>
  <TitlesOfParts>
    <vt:vector size="8" baseType="lpstr">
      <vt:lpstr>Tema do Office</vt:lpstr>
      <vt:lpstr>Sexismo &amp; Homofobia</vt:lpstr>
      <vt:lpstr>Diapositivo 2</vt:lpstr>
      <vt:lpstr>Diapositivo 3</vt:lpstr>
      <vt:lpstr>Sexismo</vt:lpstr>
      <vt:lpstr>INDIA</vt:lpstr>
      <vt:lpstr>Homofobia </vt:lpstr>
      <vt:lpstr>Diapositivo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PC</dc:creator>
  <cp:lastModifiedBy>PC</cp:lastModifiedBy>
  <cp:revision>12</cp:revision>
  <dcterms:created xsi:type="dcterms:W3CDTF">2009-10-28T14:12:47Z</dcterms:created>
  <dcterms:modified xsi:type="dcterms:W3CDTF">2009-11-04T13:00:29Z</dcterms:modified>
</cp:coreProperties>
</file>